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9"/>
  </p:notesMasterIdLst>
  <p:handoutMasterIdLst>
    <p:handoutMasterId r:id="rId90"/>
  </p:handoutMasterIdLst>
  <p:sldIdLst>
    <p:sldId id="323" r:id="rId5"/>
    <p:sldId id="309" r:id="rId6"/>
    <p:sldId id="325" r:id="rId7"/>
    <p:sldId id="326" r:id="rId8"/>
    <p:sldId id="327" r:id="rId9"/>
    <p:sldId id="328" r:id="rId10"/>
    <p:sldId id="329" r:id="rId11"/>
    <p:sldId id="330" r:id="rId12"/>
    <p:sldId id="331" r:id="rId13"/>
    <p:sldId id="342" r:id="rId14"/>
    <p:sldId id="256" r:id="rId15"/>
    <p:sldId id="257" r:id="rId16"/>
    <p:sldId id="349" r:id="rId17"/>
    <p:sldId id="343" r:id="rId18"/>
    <p:sldId id="258" r:id="rId19"/>
    <p:sldId id="332" r:id="rId20"/>
    <p:sldId id="333" r:id="rId21"/>
    <p:sldId id="259" r:id="rId22"/>
    <p:sldId id="260" r:id="rId23"/>
    <p:sldId id="261" r:id="rId24"/>
    <p:sldId id="263" r:id="rId25"/>
    <p:sldId id="264" r:id="rId26"/>
    <p:sldId id="334" r:id="rId27"/>
    <p:sldId id="341" r:id="rId28"/>
    <p:sldId id="265" r:id="rId29"/>
    <p:sldId id="266" r:id="rId30"/>
    <p:sldId id="267" r:id="rId31"/>
    <p:sldId id="268" r:id="rId32"/>
    <p:sldId id="269" r:id="rId33"/>
    <p:sldId id="270" r:id="rId34"/>
    <p:sldId id="279" r:id="rId35"/>
    <p:sldId id="271" r:id="rId36"/>
    <p:sldId id="280" r:id="rId37"/>
    <p:sldId id="272" r:id="rId38"/>
    <p:sldId id="344" r:id="rId39"/>
    <p:sldId id="281" r:id="rId40"/>
    <p:sldId id="273" r:id="rId41"/>
    <p:sldId id="274" r:id="rId42"/>
    <p:sldId id="282" r:id="rId43"/>
    <p:sldId id="275" r:id="rId44"/>
    <p:sldId id="276" r:id="rId45"/>
    <p:sldId id="302" r:id="rId46"/>
    <p:sldId id="277" r:id="rId47"/>
    <p:sldId id="307" r:id="rId48"/>
    <p:sldId id="306" r:id="rId49"/>
    <p:sldId id="305" r:id="rId50"/>
    <p:sldId id="345" r:id="rId51"/>
    <p:sldId id="308" r:id="rId52"/>
    <p:sldId id="278" r:id="rId53"/>
    <p:sldId id="283" r:id="rId54"/>
    <p:sldId id="284" r:id="rId55"/>
    <p:sldId id="285" r:id="rId56"/>
    <p:sldId id="286" r:id="rId57"/>
    <p:sldId id="287" r:id="rId58"/>
    <p:sldId id="288" r:id="rId59"/>
    <p:sldId id="289" r:id="rId60"/>
    <p:sldId id="290" r:id="rId61"/>
    <p:sldId id="346" r:id="rId62"/>
    <p:sldId id="310" r:id="rId63"/>
    <p:sldId id="291" r:id="rId64"/>
    <p:sldId id="292" r:id="rId65"/>
    <p:sldId id="316" r:id="rId66"/>
    <p:sldId id="293" r:id="rId67"/>
    <p:sldId id="314" r:id="rId68"/>
    <p:sldId id="315" r:id="rId69"/>
    <p:sldId id="312" r:id="rId70"/>
    <p:sldId id="313" r:id="rId71"/>
    <p:sldId id="294" r:id="rId72"/>
    <p:sldId id="295" r:id="rId73"/>
    <p:sldId id="296" r:id="rId74"/>
    <p:sldId id="297" r:id="rId75"/>
    <p:sldId id="348" r:id="rId76"/>
    <p:sldId id="317" r:id="rId77"/>
    <p:sldId id="318" r:id="rId78"/>
    <p:sldId id="298" r:id="rId79"/>
    <p:sldId id="299" r:id="rId80"/>
    <p:sldId id="319" r:id="rId81"/>
    <p:sldId id="320" r:id="rId82"/>
    <p:sldId id="321" r:id="rId83"/>
    <p:sldId id="300" r:id="rId84"/>
    <p:sldId id="322" r:id="rId85"/>
    <p:sldId id="301" r:id="rId86"/>
    <p:sldId id="347" r:id="rId87"/>
    <p:sldId id="340" r:id="rId88"/>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26"/>
            <p14:sldId id="327"/>
            <p14:sldId id="328"/>
            <p14:sldId id="329"/>
            <p14:sldId id="330"/>
            <p14:sldId id="331"/>
          </p14:sldIdLst>
        </p14:section>
        <p14:section name="Module 1: Getting Started" id="{434F00C6-D8EE-4E65-8EC1-FF4B740BE73A}">
          <p14:sldIdLst>
            <p14:sldId id="342"/>
            <p14:sldId id="256"/>
            <p14:sldId id="257"/>
            <p14:sldId id="349"/>
            <p14:sldId id="343"/>
            <p14:sldId id="258"/>
            <p14:sldId id="332"/>
            <p14:sldId id="333"/>
            <p14:sldId id="259"/>
            <p14:sldId id="260"/>
            <p14:sldId id="261"/>
            <p14:sldId id="263"/>
            <p14:sldId id="264"/>
            <p14:sldId id="334"/>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45"/>
          </p14:sldIdLst>
        </p14:section>
        <p14:section name="Module 4: Reporting, Alerts, &amp; Search Optimization" id="{FA72BA3C-7D11-4E9D-9A6B-139EAC8AE3A0}">
          <p14:sldIdLst>
            <p14:sldId id="308"/>
            <p14:sldId id="278"/>
            <p14:sldId id="283"/>
            <p14:sldId id="284"/>
            <p14:sldId id="285"/>
            <p14:sldId id="286"/>
            <p14:sldId id="287"/>
            <p14:sldId id="288"/>
            <p14:sldId id="289"/>
            <p14:sldId id="290"/>
            <p14:sldId id="346"/>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9" autoAdjust="0"/>
    <p:restoredTop sz="86336" autoAdjust="0"/>
  </p:normalViewPr>
  <p:slideViewPr>
    <p:cSldViewPr>
      <p:cViewPr varScale="1">
        <p:scale>
          <a:sx n="99" d="100"/>
          <a:sy n="99" d="100"/>
        </p:scale>
        <p:origin x="258" y="90"/>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1032"/>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11/17/2019</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11/17/2019</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11/17/2019</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mod="1">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____ Access Code: ____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Splunk</a:t>
            </a:r>
            <a:endParaRPr lang="en-US" dirty="0"/>
          </a:p>
        </p:txBody>
      </p:sp>
      <p:sp>
        <p:nvSpPr>
          <p:cNvPr id="3" name="Content Placeholder 2"/>
          <p:cNvSpPr>
            <a:spLocks noGrp="1"/>
          </p:cNvSpPr>
          <p:nvPr>
            <p:ph idx="1"/>
          </p:nvPr>
        </p:nvSpPr>
        <p:spPr/>
        <p:txBody>
          <a:bodyPr/>
          <a:lstStyle/>
          <a:p>
            <a:r>
              <a:rPr lang="en-US" dirty="0" smtClean="0"/>
              <a:t>Founded in 2003 by Rob Das, and Eric Swan</a:t>
            </a:r>
          </a:p>
          <a:p>
            <a:r>
              <a:rPr lang="en-US" dirty="0" smtClean="0"/>
              <a:t>Original product designed to ease and streamline log analysis (Operational Intelligence)</a:t>
            </a:r>
          </a:p>
          <a:p>
            <a:r>
              <a:rPr lang="en-US" dirty="0" smtClean="0"/>
              <a:t>Now moving more generally into data analytics (Business Intelligence)</a:t>
            </a:r>
          </a:p>
          <a:p>
            <a:r>
              <a:rPr lang="en-US" dirty="0" smtClean="0"/>
              <a:t>Name comes from </a:t>
            </a:r>
            <a:r>
              <a:rPr lang="en-US" i="1" dirty="0" smtClean="0"/>
              <a:t>Spelunking</a:t>
            </a:r>
            <a:r>
              <a:rPr lang="en-US" dirty="0" smtClean="0"/>
              <a:t>, i.e., cave exploring, which the founders felt was an apt analogy</a:t>
            </a:r>
            <a:endParaRPr lang="en-US" dirty="0"/>
          </a:p>
        </p:txBody>
      </p:sp>
    </p:spTree>
    <p:extLst>
      <p:ext uri="{BB962C8B-B14F-4D97-AF65-F5344CB8AC3E}">
        <p14:creationId xmlns:p14="http://schemas.microsoft.com/office/powerpoint/2010/main" val="241326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r>
              <a:rPr lang="en-US" dirty="0"/>
              <a:t/>
            </a: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smtClean="0">
                <a:latin typeface="Courier New" panose="02070309020205020404" pitchFamily="49" charset="0"/>
                <a:cs typeface="Courier New" panose="02070309020205020404" pitchFamily="49" charset="0"/>
              </a:rPr>
              <a:t>$SPLUNK_HOME\bin\Splunk</a:t>
            </a:r>
          </a:p>
          <a:p>
            <a:pPr lvl="1"/>
            <a:r>
              <a:rPr lang="en-US" sz="2000" dirty="0" smtClean="0">
                <a:latin typeface="Courier New" panose="02070309020205020404" pitchFamily="49" charset="0"/>
                <a:cs typeface="Courier New" panose="02070309020205020404" pitchFamily="49" charset="0"/>
              </a:rPr>
              <a:t>Start</a:t>
            </a:r>
          </a:p>
          <a:p>
            <a:pPr lvl="1"/>
            <a:r>
              <a:rPr lang="en-US" sz="2000" dirty="0" smtClean="0">
                <a:latin typeface="Courier New" panose="02070309020205020404" pitchFamily="49" charset="0"/>
                <a:cs typeface="Courier New" panose="02070309020205020404" pitchFamily="49" charset="0"/>
              </a:rPr>
              <a:t>Stop</a:t>
            </a:r>
          </a:p>
          <a:p>
            <a:pPr lvl="1"/>
            <a:r>
              <a:rPr lang="en-US" sz="2000" dirty="0" smtClean="0">
                <a:latin typeface="Courier New" panose="02070309020205020404" pitchFamily="49" charset="0"/>
                <a:cs typeface="Courier New" panose="02070309020205020404" pitchFamily="49" charset="0"/>
              </a:rPr>
              <a:t>Restart</a:t>
            </a:r>
          </a:p>
          <a:p>
            <a:pPr lvl="1"/>
            <a:r>
              <a:rPr lang="en-US" sz="2000" dirty="0" smtClean="0">
                <a:latin typeface="Courier New" panose="02070309020205020404" pitchFamily="49" charset="0"/>
                <a:cs typeface="Courier New" panose="02070309020205020404" pitchFamily="49" charset="0"/>
              </a:rPr>
              <a:t>Help commands</a:t>
            </a:r>
          </a:p>
          <a:p>
            <a:pPr lvl="1"/>
            <a:r>
              <a:rPr lang="en-US" sz="2000" dirty="0" smtClean="0">
                <a:latin typeface="Courier New" panose="02070309020205020404" pitchFamily="49" charset="0"/>
                <a:cs typeface="Courier New" panose="02070309020205020404" pitchFamily="49" charset="0"/>
              </a:rPr>
              <a:t>etc.</a:t>
            </a:r>
            <a:endParaRPr 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smtClean="0"/>
              <a:t>Splunk app you will create for this class</a:t>
            </a:r>
          </a:p>
          <a:p>
            <a:r>
              <a:rPr lang="en-US" dirty="0" smtClean="0"/>
              <a:t>Uses a simulated web server log for a fictional travel company</a:t>
            </a:r>
            <a:endParaRPr lang="en-US" dirty="0"/>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After creating the initial app, you will create a simple dashboard to visualize some data</a:t>
            </a:r>
            <a:endParaRPr lang="en-US" dirty="0"/>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096452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270822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Splunk was originally developed to parse machine logs, receive machine data streams, e.g., syslog</a:t>
            </a:r>
          </a:p>
          <a:p>
            <a:r>
              <a:rPr lang="en-US" dirty="0" smtClean="0"/>
              <a:t>Has expanded to consume &amp; analyze other types of data, e.g., databases, spreadsheets, RESTful web services</a:t>
            </a:r>
          </a:p>
          <a:p>
            <a:pPr marL="0" indent="0">
              <a:buNone/>
            </a:pPr>
            <a:endParaRPr lang="en-US" dirty="0" smtClean="0"/>
          </a:p>
        </p:txBody>
      </p:sp>
    </p:spTree>
    <p:extLst>
      <p:ext uri="{BB962C8B-B14F-4D97-AF65-F5344CB8AC3E}">
        <p14:creationId xmlns:p14="http://schemas.microsoft.com/office/powerpoint/2010/main" val="3448988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In this context, “Big Data” refers to “large volumes of unstructured or </a:t>
            </a:r>
            <a:r>
              <a:rPr lang="en-US" dirty="0" err="1" smtClean="0"/>
              <a:t>semistructured</a:t>
            </a:r>
            <a:r>
              <a:rPr lang="en-US" dirty="0" smtClean="0"/>
              <a:t> data that needs to be explored”</a:t>
            </a:r>
          </a:p>
          <a:p>
            <a:r>
              <a:rPr lang="en-US" dirty="0" smtClean="0"/>
              <a:t>Splunk is designed to easily and flexibly explore data of almost any type</a:t>
            </a:r>
            <a:endParaRPr lang="en-US" dirty="0"/>
          </a:p>
        </p:txBody>
      </p:sp>
    </p:spTree>
    <p:extLst>
      <p:ext uri="{BB962C8B-B14F-4D97-AF65-F5344CB8AC3E}">
        <p14:creationId xmlns:p14="http://schemas.microsoft.com/office/powerpoint/2010/main" val="1212581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Files</a:t>
            </a:r>
          </a:p>
          <a:p>
            <a:r>
              <a:rPr lang="en-US" dirty="0" smtClean="0"/>
              <a:t>Databases</a:t>
            </a:r>
          </a:p>
          <a:p>
            <a:r>
              <a:rPr lang="en-US" dirty="0" smtClean="0"/>
              <a:t>Web services</a:t>
            </a:r>
          </a:p>
          <a:p>
            <a:r>
              <a:rPr lang="en-US" dirty="0" smtClean="0"/>
              <a:t>Scripts</a:t>
            </a:r>
          </a:p>
          <a:p>
            <a:r>
              <a:rPr lang="en-US" dirty="0" smtClean="0"/>
              <a:t>etc</a:t>
            </a:r>
            <a:r>
              <a:rPr lang="en-US" dirty="0"/>
              <a:t>.</a:t>
            </a:r>
            <a:endParaRPr lang="en-US" dirty="0"/>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smtClean="0"/>
              <a:t>Indexes=where Splunk keeps its data</a:t>
            </a:r>
          </a:p>
          <a:p>
            <a:r>
              <a:rPr lang="en-US" dirty="0" smtClean="0"/>
              <a:t>Can use default or create your own</a:t>
            </a:r>
            <a:endParaRPr lang="en-US" dirty="0"/>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Indexes are divided internally into age-designated directories called </a:t>
            </a:r>
            <a:r>
              <a:rPr lang="en-US" i="1" dirty="0"/>
              <a:t>buckets</a:t>
            </a:r>
            <a:endParaRPr lang="en-US" dirty="0"/>
          </a:p>
          <a:p>
            <a:pPr lvl="1"/>
            <a:r>
              <a:rPr lang="en-US" dirty="0"/>
              <a:t>Hot (</a:t>
            </a:r>
            <a:r>
              <a:rPr lang="en-US" dirty="0" err="1">
                <a:latin typeface="Courier New" panose="02070309020205020404" pitchFamily="49" charset="0"/>
                <a:cs typeface="Courier New" panose="02070309020205020404" pitchFamily="49" charset="0"/>
              </a:rPr>
              <a:t>hotPath</a:t>
            </a:r>
            <a:r>
              <a:rPr lang="en-US" dirty="0"/>
              <a:t>): Newly indexed, open for writing</a:t>
            </a:r>
          </a:p>
          <a:p>
            <a:pPr lvl="1"/>
            <a:r>
              <a:rPr lang="en-US" dirty="0"/>
              <a:t>Warm (</a:t>
            </a:r>
            <a:r>
              <a:rPr lang="en-US" dirty="0" err="1">
                <a:latin typeface="Courier New" panose="02070309020205020404" pitchFamily="49" charset="0"/>
                <a:cs typeface="Courier New" panose="02070309020205020404" pitchFamily="49" charset="0"/>
              </a:rPr>
              <a:t>warmPath</a:t>
            </a:r>
            <a:r>
              <a:rPr lang="en-US" dirty="0"/>
              <a:t>): Rolled from hot, no active writing</a:t>
            </a:r>
          </a:p>
          <a:p>
            <a:pPr lvl="1"/>
            <a:r>
              <a:rPr lang="en-US" dirty="0"/>
              <a:t>Cold (</a:t>
            </a:r>
            <a:r>
              <a:rPr lang="en-US" dirty="0" err="1">
                <a:latin typeface="Courier New" panose="02070309020205020404" pitchFamily="49" charset="0"/>
                <a:cs typeface="Courier New" panose="02070309020205020404" pitchFamily="49" charset="0"/>
              </a:rPr>
              <a:t>coldPath</a:t>
            </a:r>
            <a:r>
              <a:rPr lang="en-US" dirty="0"/>
              <a:t>): Rolled from warm</a:t>
            </a:r>
          </a:p>
          <a:p>
            <a:pPr lvl="1"/>
            <a:r>
              <a:rPr lang="en-US" dirty="0"/>
              <a:t>Frozen (</a:t>
            </a:r>
            <a:r>
              <a:rPr lang="en-US" dirty="0" err="1">
                <a:latin typeface="Courier New" panose="02070309020205020404" pitchFamily="49" charset="0"/>
                <a:cs typeface="Courier New" panose="02070309020205020404" pitchFamily="49" charset="0"/>
              </a:rPr>
              <a:t>frozenPath</a:t>
            </a:r>
            <a:r>
              <a:rPr lang="en-US" dirty="0"/>
              <a:t>): Rolled from cold and archived</a:t>
            </a:r>
          </a:p>
          <a:p>
            <a:pPr lvl="1"/>
            <a:r>
              <a:rPr lang="en-US" dirty="0"/>
              <a:t>Thawed (</a:t>
            </a:r>
            <a:r>
              <a:rPr lang="en-US" dirty="0" err="1">
                <a:latin typeface="Courier New" panose="02070309020205020404" pitchFamily="49" charset="0"/>
                <a:cs typeface="Courier New" panose="02070309020205020404" pitchFamily="49" charset="0"/>
              </a:rPr>
              <a:t>thawedPath</a:t>
            </a:r>
            <a:r>
              <a:rPr lang="en-US" dirty="0"/>
              <a:t>): Restored from archive</a:t>
            </a:r>
          </a:p>
        </p:txBody>
      </p:sp>
    </p:spTree>
    <p:extLst>
      <p:ext uri="{BB962C8B-B14F-4D97-AF65-F5344CB8AC3E}">
        <p14:creationId xmlns:p14="http://schemas.microsoft.com/office/powerpoint/2010/main" val="2950058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a:t>
            </a:r>
            <a:r>
              <a:rPr lang="en-US" dirty="0" smtClean="0"/>
              <a:t>input</a:t>
            </a:r>
          </a:p>
          <a:p>
            <a:r>
              <a:rPr lang="en-US" dirty="0" smtClean="0"/>
              <a:t>Helps differentiate records in search results</a:t>
            </a:r>
            <a:endParaRPr lang="en-US" dirty="0"/>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097280" y="2667000"/>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522218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Facilities</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a:t>
            </a:r>
          </a:p>
          <a:p>
            <a:pPr>
              <a:spcBef>
                <a:spcPts val="0"/>
              </a:spcBef>
              <a:spcAft>
                <a:spcPts val="600"/>
              </a:spcAft>
            </a:pPr>
            <a:r>
              <a:rPr lang="en-US" sz="2000" dirty="0"/>
              <a:t>Building hours</a:t>
            </a:r>
          </a:p>
          <a:p>
            <a:pPr>
              <a:spcBef>
                <a:spcPts val="0"/>
              </a:spcBef>
              <a:spcAft>
                <a:spcPts val="600"/>
              </a:spcAft>
            </a:pPr>
            <a:r>
              <a:rPr lang="en-US" sz="2000" dirty="0"/>
              <a:t>Parking</a:t>
            </a:r>
          </a:p>
          <a:p>
            <a:pPr>
              <a:spcBef>
                <a:spcPts val="0"/>
              </a:spcBef>
              <a:spcAft>
                <a:spcPts val="600"/>
              </a:spcAft>
            </a:pPr>
            <a:r>
              <a:rPr lang="en-US" sz="2000" dirty="0"/>
              <a:t>Restrooms</a:t>
            </a:r>
          </a:p>
          <a:p>
            <a:pPr>
              <a:spcBef>
                <a:spcPts val="0"/>
              </a:spcBef>
              <a:spcAft>
                <a:spcPts val="600"/>
              </a:spcAft>
            </a:pPr>
            <a:r>
              <a:rPr lang="en-US" sz="2000" dirty="0"/>
              <a:t>Meals</a:t>
            </a:r>
          </a:p>
          <a:p>
            <a:pPr>
              <a:spcBef>
                <a:spcPts val="0"/>
              </a:spcBef>
              <a:spcAft>
                <a:spcPts val="600"/>
              </a:spcAft>
            </a:pPr>
            <a:r>
              <a:rPr lang="en-US" sz="2000" dirty="0"/>
              <a:t>Phones</a:t>
            </a:r>
          </a:p>
          <a:p>
            <a:pPr>
              <a:spcBef>
                <a:spcPts val="0"/>
              </a:spcBef>
              <a:spcAft>
                <a:spcPts val="600"/>
              </a:spcAft>
            </a:pPr>
            <a:r>
              <a:rPr lang="en-US" sz="2000" dirty="0"/>
              <a:t>Messages</a:t>
            </a:r>
          </a:p>
          <a:p>
            <a:pPr>
              <a:spcBef>
                <a:spcPts val="0"/>
              </a:spcBef>
              <a:spcAft>
                <a:spcPts val="600"/>
              </a:spcAft>
            </a:pPr>
            <a:r>
              <a:rPr lang="en-US" sz="2000" dirty="0"/>
              <a:t>Smoking</a:t>
            </a:r>
          </a:p>
          <a:p>
            <a:pPr>
              <a:spcBef>
                <a:spcPts val="0"/>
              </a:spcBef>
              <a:spcAft>
                <a:spcPts val="600"/>
              </a:spcAft>
            </a:pPr>
            <a:r>
              <a:rPr lang="en-US" sz="2000" dirty="0"/>
              <a:t>Internet access </a:t>
            </a:r>
          </a:p>
          <a:p>
            <a:pPr>
              <a:spcBef>
                <a:spcPts val="0"/>
              </a:spcBef>
              <a:spcAft>
                <a:spcPts val="600"/>
              </a:spcAft>
            </a:pPr>
            <a:r>
              <a:rPr lang="en-US" sz="2000" dirty="0"/>
              <a:t>Recycling</a:t>
            </a:r>
          </a:p>
          <a:p>
            <a:pPr>
              <a:spcBef>
                <a:spcPts val="0"/>
              </a:spcBef>
              <a:spcAft>
                <a:spcPts val="600"/>
              </a:spcAft>
            </a:pPr>
            <a:r>
              <a:rPr lang="en-US" sz="2000" dirty="0"/>
              <a:t>Emergency procedures</a:t>
            </a:r>
          </a:p>
          <a:p>
            <a:endParaRPr lang="en-CA" sz="2400" dirty="0"/>
          </a:p>
          <a:p>
            <a:endParaRPr lang="en-US" sz="2400" dirty="0"/>
          </a:p>
        </p:txBody>
      </p:sp>
      <p:grpSp>
        <p:nvGrpSpPr>
          <p:cNvPr id="4" name="Group 3"/>
          <p:cNvGrpSpPr/>
          <p:nvPr/>
        </p:nvGrpSpPr>
        <p:grpSpPr>
          <a:xfrm>
            <a:off x="6962951" y="1438008"/>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198866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smtClean="0"/>
              <a:t>Filters can be simple, e.g.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=200</a:t>
            </a:r>
          </a:p>
          <a:p>
            <a:r>
              <a:rPr lang="en-US" dirty="0" smtClean="0"/>
              <a:t> …or more complicated, e.g</a:t>
            </a:r>
            <a:r>
              <a:rPr lang="en-US" dirty="0"/>
              <a:t>. </a:t>
            </a:r>
            <a:r>
              <a:rPr lang="en-US" dirty="0">
                <a:latin typeface="Courier New" panose="02070309020205020404" pitchFamily="49" charset="0"/>
                <a:cs typeface="Courier New" panose="02070309020205020404" pitchFamily="49" charset="0"/>
              </a:rPr>
              <a:t>index=main (/booking OR /destinations) </a:t>
            </a:r>
            <a:r>
              <a:rPr lang="en-US" dirty="0" smtClean="0">
                <a:latin typeface="Courier New" panose="02070309020205020404" pitchFamily="49" charset="0"/>
                <a:cs typeface="Courier New" panose="02070309020205020404" pitchFamily="49" charset="0"/>
              </a:rPr>
              <a:t>AND 200</a:t>
            </a:r>
          </a:p>
          <a:p>
            <a:r>
              <a:rPr lang="en-US" dirty="0" smtClean="0">
                <a:cs typeface="Courier New" panose="02070309020205020404" pitchFamily="49" charset="0"/>
              </a:rPr>
              <a:t>Can use wildcards (*) and functions (e.g. regex)</a:t>
            </a:r>
            <a:endParaRPr lang="en-US" dirty="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p:cNvPicPr>
            <a:picLocks noChangeAspect="1"/>
          </p:cNvPicPr>
          <p:nvPr/>
        </p:nvPicPr>
        <p:blipFill>
          <a:blip r:embed="rId2"/>
          <a:stretch>
            <a:fillRect/>
          </a:stretch>
        </p:blipFill>
        <p:spPr>
          <a:xfrm>
            <a:off x="1097280" y="3837094"/>
            <a:ext cx="7268589" cy="466790"/>
          </a:xfrm>
          <a:prstGeom prst="rect">
            <a:avLst/>
          </a:prstGeom>
        </p:spPr>
      </p:pic>
      <p:pic>
        <p:nvPicPr>
          <p:cNvPr id="3" name="Picture 2"/>
          <p:cNvPicPr>
            <a:picLocks noChangeAspect="1"/>
          </p:cNvPicPr>
          <p:nvPr/>
        </p:nvPicPr>
        <p:blipFill>
          <a:blip r:embed="rId3"/>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780434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smtClean="0"/>
              <a:t>Creating event types and tags</a:t>
            </a:r>
          </a:p>
          <a:p>
            <a:r>
              <a:rPr lang="en-US" dirty="0" smtClean="0"/>
              <a:t>Creating and saving reports</a:t>
            </a:r>
          </a:p>
          <a:p>
            <a:r>
              <a:rPr lang="en-US" dirty="0" smtClean="0"/>
              <a:t>Getting alerts when conditions change</a:t>
            </a:r>
          </a:p>
          <a:p>
            <a:r>
              <a:rPr lang="en-US" dirty="0" smtClean="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smtClean="0"/>
              <a:t>Event type = Label based on characteristics of the data </a:t>
            </a:r>
          </a:p>
          <a:p>
            <a:r>
              <a:rPr lang="en-US" dirty="0" smtClean="0"/>
              <a:t>E.g. An event type called “Server Error” for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=50*</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smtClean="0"/>
              <a:t>Allow you to further categorize your data</a:t>
            </a:r>
            <a:endParaRPr lang="en-US" dirty="0"/>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E.g. convert codes to recognizable labe</a:t>
            </a:r>
            <a:r>
              <a:rPr lang="en-US" dirty="0" smtClean="0"/>
              <a:t>ls</a:t>
            </a:r>
            <a:endParaRPr lang="en-US" dirty="0"/>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Report=stored searches and visualizations of the results</a:t>
            </a:r>
          </a:p>
          <a:p>
            <a:r>
              <a:rPr lang="en-US" dirty="0" smtClean="0"/>
              <a:t>Can be run ad-hoc or on a schedule</a:t>
            </a:r>
            <a:endParaRPr lang="en-US" dirty="0"/>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smtClean="0"/>
              <a:t>Allow automatic notification of specific conditions or events </a:t>
            </a:r>
            <a:endParaRPr lang="en-US" dirty="0"/>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smtClean="0"/>
              <a:t>Parts of reports can be pre-summarized to allow faster retrieval later</a:t>
            </a:r>
            <a:endParaRPr lang="en-US" dirty="0"/>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569432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smtClean="0"/>
              <a:t>Creating effective dashboards</a:t>
            </a:r>
          </a:p>
          <a:p>
            <a:r>
              <a:rPr lang="en-US" dirty="0" smtClean="0"/>
              <a:t>Types of dashboards</a:t>
            </a:r>
          </a:p>
          <a:p>
            <a:r>
              <a:rPr lang="en-US" dirty="0" smtClean="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3464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371309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E9ADF-F1D8-4E9F-83D5-C6625824914C}">
  <ds:schemaRefs>
    <ds:schemaRef ds:uri="http://schemas.microsoft.com/sharepoint/v3/contenttype/forms"/>
  </ds:schemaRefs>
</ds:datastoreItem>
</file>

<file path=customXml/itemProps3.xml><?xml version="1.0" encoding="utf-8"?>
<ds:datastoreItem xmlns:ds="http://schemas.openxmlformats.org/officeDocument/2006/customXml" ds:itemID="{FF9AC6B8-7021-4B23-A9AF-61295A177099}">
  <ds:schemaRefs>
    <ds:schemaRef ds:uri="6549f357-ea04-4fdc-a4ff-01e398dbae1f"/>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8ae4afce-818c-4ab4-8e35-377c82201c18"/>
    <ds:schemaRef ds:uri="http://www.w3.org/XML/1998/namespace"/>
    <ds:schemaRef ds:uri="http://schemas.microsoft.com/office/2006/metadata/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30026</TotalTime>
  <Words>2148</Words>
  <Application>Microsoft Office PowerPoint</Application>
  <PresentationFormat>Widescreen</PresentationFormat>
  <Paragraphs>454</Paragraphs>
  <Slides>84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Arial</vt:lpstr>
      <vt:lpstr>Calibri</vt:lpstr>
      <vt:lpstr>Century Gothic</vt:lpstr>
      <vt:lpstr>Consolas</vt:lpstr>
      <vt:lpstr>Courier New</vt:lpstr>
      <vt:lpstr>Segoe</vt:lpstr>
      <vt:lpstr>Segoe UI</vt:lpstr>
      <vt:lpstr>Segoe UI Light</vt:lpstr>
      <vt:lpstr>Verdana</vt:lpstr>
      <vt:lpstr>Wingdings</vt:lpstr>
      <vt:lpstr>Edge</vt:lpstr>
      <vt:lpstr>Splunk Fundamentals: Level 1</vt:lpstr>
      <vt:lpstr>PowerPoint Presentation</vt:lpstr>
      <vt:lpstr>Student introductions</vt:lpstr>
      <vt:lpstr>Facilities</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Module 3: Search Processing Language</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Dan Costello</cp:lastModifiedBy>
  <cp:revision>186</cp:revision>
  <cp:lastPrinted>2016-11-17T13:26:17Z</cp:lastPrinted>
  <dcterms:created xsi:type="dcterms:W3CDTF">2018-12-12T15:57:24Z</dcterms:created>
  <dcterms:modified xsi:type="dcterms:W3CDTF">2019-11-18T05:09:35Z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